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257" r:id="rId3"/>
    <p:sldId id="259" r:id="rId4"/>
    <p:sldId id="273" r:id="rId5"/>
    <p:sldId id="260" r:id="rId6"/>
    <p:sldId id="278" r:id="rId7"/>
    <p:sldId id="279" r:id="rId8"/>
    <p:sldId id="277" r:id="rId9"/>
    <p:sldId id="269" r:id="rId10"/>
    <p:sldId id="276" r:id="rId11"/>
    <p:sldId id="274" r:id="rId12"/>
    <p:sldId id="280" r:id="rId13"/>
    <p:sldId id="264" r:id="rId14"/>
    <p:sldId id="270" r:id="rId15"/>
    <p:sldId id="281" r:id="rId16"/>
    <p:sldId id="262" r:id="rId17"/>
    <p:sldId id="268" r:id="rId18"/>
    <p:sldId id="263" r:id="rId19"/>
    <p:sldId id="272"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36" d="100"/>
          <a:sy n="36" d="100"/>
        </p:scale>
        <p:origin x="-828" y="-78"/>
      </p:cViewPr>
      <p:guideLst>
        <p:guide orient="horz" pos="2160"/>
        <p:guide pos="2880"/>
      </p:guideLst>
    </p:cSldViewPr>
  </p:slideViewPr>
  <p:notesTextViewPr>
    <p:cViewPr>
      <p:scale>
        <a:sx n="100" d="100"/>
        <a:sy n="100" d="100"/>
      </p:scale>
      <p:origin x="0" y="1878"/>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644E-9A39-44C4-9743-5C7E859AEC1A}" type="datetimeFigureOut">
              <a:rPr lang="en-US" smtClean="0"/>
              <a:t>9/23/2010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2C525E-5636-491D-BE28-0E7EF2FE2B1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DBD46-427D-4114-AF6A-14ED11D35169}" type="datetimeFigureOut">
              <a:rPr lang="en-US" smtClean="0"/>
              <a:pPr/>
              <a:t>9/23/2010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8362D-20DA-4B6F-AA66-25DDC12490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40</a:t>
            </a:r>
            <a:r>
              <a:rPr lang="en-US" baseline="0" dirty="0" smtClean="0"/>
              <a:t> years, we’ve gone from seeing trauma as a isolated clinical issue to recognizing its broad impact on all aspects of society.  </a:t>
            </a:r>
          </a:p>
          <a:p>
            <a:endParaRPr lang="en-US" baseline="0" dirty="0" smtClean="0"/>
          </a:p>
          <a:p>
            <a:r>
              <a:rPr lang="en-US" baseline="0" dirty="0" smtClean="0"/>
              <a:t>1962 first ruling that beating your wife is illegal; 1980’s first ruling that raping your wife is illegal.  VAWA first passed 1994 – only 15 years since there has been any enforcement mechanism.  Addressing this issue is RECENT</a:t>
            </a:r>
          </a:p>
          <a:p>
            <a:endParaRPr lang="en-US" baseline="0" dirty="0" smtClean="0"/>
          </a:p>
          <a:p>
            <a:r>
              <a:rPr lang="en-US" baseline="0" dirty="0" smtClean="0"/>
              <a:t>WCDVS – next huge leap – people formerly labeled and seen as . . . Also, showed </a:t>
            </a:r>
            <a:r>
              <a:rPr lang="en-US" baseline="0" dirty="0" err="1" smtClean="0"/>
              <a:t>howed</a:t>
            </a:r>
            <a:r>
              <a:rPr lang="en-US" baseline="0" dirty="0" smtClean="0"/>
              <a:t> people could be </a:t>
            </a:r>
            <a:r>
              <a:rPr lang="en-US" baseline="0" dirty="0" err="1" smtClean="0"/>
              <a:t>inadvertantly</a:t>
            </a:r>
            <a:r>
              <a:rPr lang="en-US" baseline="0" dirty="0" smtClean="0"/>
              <a:t> </a:t>
            </a:r>
            <a:r>
              <a:rPr lang="en-US" baseline="0" dirty="0" err="1" smtClean="0"/>
              <a:t>retraumatized</a:t>
            </a:r>
            <a:r>
              <a:rPr lang="en-US" baseline="0" dirty="0" smtClean="0"/>
              <a:t> by helping professionals, and showed incredibly strong, courageous and resilient survivors are</a:t>
            </a:r>
          </a:p>
          <a:p>
            <a:r>
              <a:rPr lang="en-US" baseline="0" dirty="0" smtClean="0"/>
              <a:t>We’re in the middle of the next big leap right now as people are becoming aware that the consequences of violence and trauma go far beyond the clinical manifestation of PTSD – that they affect every aspect of our lives and our societies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Resilience</a:t>
            </a:r>
            <a:r>
              <a:rPr lang="en-US" baseline="0" dirty="0" smtClean="0"/>
              <a:t> can also be taught.  Children who learn resilience skills are able to avoid all kinds of negative consequences that can come from trauma.  One of the most important sets of resiliency skills is “affect regulation” – the ability to manage emotions.  Its one of the last functions to develop in the brain, and many teen agers lack the capacity they will have as adults – which is why adolescents so often get into trouble, and why they need close supervision.  Trauma has a negative impact on the very part of the brain that regulates emotions, so youth with trauma histories are particularly vulnerable to risky behaviors and acting out.  Families and communities usually provide the structure and supervision to keep them from getting into trouble while their brains are finishing developing, but traumatized communities may not have the capacity to do this.  A number of effective programs exist that help youth to develop skills of affect regulation.  </a:t>
            </a:r>
            <a:r>
              <a:rPr lang="en-US" dirty="0" smtClean="0"/>
              <a:t>Programs:  Nurse-Family partnership</a:t>
            </a:r>
            <a:r>
              <a:rPr lang="en-US" baseline="0" dirty="0" smtClean="0"/>
              <a:t> targets mother-infant bonding; Incredible Years and </a:t>
            </a:r>
            <a:r>
              <a:rPr lang="en-US" baseline="0" dirty="0" smtClean="0"/>
              <a:t>Positive Parenting Programs </a:t>
            </a:r>
            <a:r>
              <a:rPr lang="en-US" baseline="0" dirty="0" smtClean="0"/>
              <a:t>work with teachers, parents and children to prevent aggressive behaviors; </a:t>
            </a:r>
            <a:r>
              <a:rPr lang="en-US" baseline="0" dirty="0" err="1" smtClean="0"/>
              <a:t>Aban</a:t>
            </a:r>
            <a:r>
              <a:rPr lang="en-US" baseline="0" dirty="0" smtClean="0"/>
              <a:t> </a:t>
            </a:r>
            <a:r>
              <a:rPr lang="en-US" baseline="0" dirty="0" err="1" smtClean="0"/>
              <a:t>Aya</a:t>
            </a:r>
            <a:r>
              <a:rPr lang="en-US" baseline="0" dirty="0" smtClean="0"/>
              <a:t> Youth Project in school system prevents violence, substance abuse, delinquency, early sexual activity.  All work through the same two mechanisms – giving the adult caregivers the skills they need to support the youth and not re-traumatize them, and directly teaching the youth the skills they need to manage their own emotions.</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who</a:t>
            </a:r>
            <a:r>
              <a:rPr lang="en-US" baseline="0" dirty="0" smtClean="0"/>
              <a:t> experience trauma are OFTEN more concerned about other issues in their lives than about the trauma itself – the future of their children, for example, or their own economic security.  In a study of former prisoners and torture survivors during the apartheid era in S Africa, for example, here is how they rated their priority concerns:</a:t>
            </a:r>
          </a:p>
          <a:p>
            <a:r>
              <a:rPr lang="en-US" baseline="0" dirty="0" smtClean="0"/>
              <a:t>One implication is to address the trauma symptoms in the context of addressing other psychosocial needs – which is what we refer to as “trauma informed care”</a:t>
            </a:r>
          </a:p>
          <a:p>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know,</a:t>
            </a:r>
            <a:r>
              <a:rPr lang="en-US" baseline="0" dirty="0" smtClean="0"/>
              <a:t> the PTSD diagnosis was developed on a western mostly male sample, and many of the symptoms don’t translate well to other cultures and settings.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Elias</a:t>
            </a:r>
            <a:r>
              <a:rPr lang="en-US" baseline="0" dirty="0" smtClean="0"/>
              <a:t> </a:t>
            </a:r>
            <a:r>
              <a:rPr lang="en-US" baseline="0" dirty="0" err="1" smtClean="0"/>
              <a:t>Jabbour</a:t>
            </a:r>
            <a:r>
              <a:rPr lang="en-US" baseline="0" dirty="0" smtClean="0"/>
              <a:t>, Christian Palestinian whose family has lived in the same village for 2,000 years.  Practitioner of “</a:t>
            </a:r>
            <a:r>
              <a:rPr lang="en-US" baseline="0" dirty="0" err="1" smtClean="0"/>
              <a:t>sulha</a:t>
            </a:r>
            <a:r>
              <a:rPr lang="en-US" baseline="0" dirty="0" smtClean="0"/>
              <a:t>” – ancient Palestinian peacemaking and reconciliation technique – and recognized leader in community.  Not a mental health professional, but has been able to defuse situations and help community healing in most profound ways.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graduating </a:t>
            </a:r>
            <a:r>
              <a:rPr lang="en-US" baseline="0" dirty="0" smtClean="0"/>
              <a:t>class in a Palestinian women’s empowerment project.  Women amazing support for each other in trauma healing. </a:t>
            </a:r>
            <a:endParaRPr lang="en-US" dirty="0"/>
          </a:p>
        </p:txBody>
      </p:sp>
      <p:sp>
        <p:nvSpPr>
          <p:cNvPr id="4" name="Slide Number Placeholder 3"/>
          <p:cNvSpPr>
            <a:spLocks noGrp="1"/>
          </p:cNvSpPr>
          <p:nvPr>
            <p:ph type="sldNum" sz="quarter" idx="10"/>
          </p:nvPr>
        </p:nvSpPr>
        <p:spPr/>
        <p:txBody>
          <a:bodyPr/>
          <a:lstStyle/>
          <a:p>
            <a:fld id="{62576DB2-9FD7-4544-B236-3B3CE969440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Uganda, music is a fundamental part of local</a:t>
            </a:r>
            <a:r>
              <a:rPr lang="en-US" baseline="0" dirty="0" smtClean="0"/>
              <a:t> culture.   In working with boys who were abducted and forced to serve as child soldiers, found that giving them a chance to participate in their musical traditions – these three actually won an award in a national music festival - allowed them to reclaim the identity they had lost.  I know that Iraq also has a deep historical musical tradition (</a:t>
            </a:r>
            <a:r>
              <a:rPr lang="en-US" baseline="0" dirty="0" err="1" smtClean="0"/>
              <a:t>maqam</a:t>
            </a:r>
            <a:r>
              <a:rPr lang="en-US" baseline="0" dirty="0" smtClean="0"/>
              <a:t>, scales; </a:t>
            </a:r>
            <a:r>
              <a:rPr lang="en-US" baseline="0" dirty="0" err="1" smtClean="0"/>
              <a:t>oud</a:t>
            </a:r>
            <a:r>
              <a:rPr lang="en-US" baseline="0" dirty="0" smtClean="0"/>
              <a:t>, lute; </a:t>
            </a:r>
            <a:r>
              <a:rPr lang="en-US" baseline="0" dirty="0" err="1" smtClean="0"/>
              <a:t>darbuka</a:t>
            </a:r>
            <a:r>
              <a:rPr lang="en-US" baseline="0" dirty="0" smtClean="0"/>
              <a:t>, drums).  Drumming in particular seems to be beneficial – perhaps working on the neurological impact of the trauma.  Benefits community integration, regardless.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Trauma</a:t>
            </a:r>
            <a:r>
              <a:rPr lang="en-US" baseline="0" dirty="0" smtClean="0"/>
              <a:t> informed care also recognizes that staff have been traumatized as well as clients, and that the organizations, like people, can be traumatized.  </a:t>
            </a:r>
            <a:endParaRPr lang="en-US" dirty="0" smtClean="0"/>
          </a:p>
        </p:txBody>
      </p:sp>
      <p:sp>
        <p:nvSpPr>
          <p:cNvPr id="4" name="Slide Number Placeholder 3"/>
          <p:cNvSpPr>
            <a:spLocks noGrp="1"/>
          </p:cNvSpPr>
          <p:nvPr>
            <p:ph type="sldNum" sz="quarter" idx="5"/>
          </p:nvPr>
        </p:nvSpPr>
        <p:spPr/>
        <p:txBody>
          <a:bodyPr/>
          <a:lstStyle/>
          <a:p>
            <a:pPr>
              <a:defRPr/>
            </a:pPr>
            <a:fld id="{1A3E6978-AD6B-4E1F-A628-788EE287E0B7}"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middle of the 19</a:t>
            </a:r>
            <a:r>
              <a:rPr lang="en-US" baseline="30000" dirty="0" smtClean="0"/>
              <a:t>th</a:t>
            </a:r>
            <a:r>
              <a:rPr lang="en-US" dirty="0" smtClean="0"/>
              <a:t> century,</a:t>
            </a:r>
            <a:r>
              <a:rPr lang="en-US" baseline="0" dirty="0" smtClean="0"/>
              <a:t> during the industrial revolution, living conditions were extremely unsanitary and epidemics like cholera killed millions every year.  The average male industrial worker during this period lived only to the age of 15 years.  But by the middle of the next century, things were completely different.  Most contagious diseases were under control, we had seen the greatest reduction in mortality in history, and basic public health measures – clean water, safe food, etc – were taken for granted in the developed countries – and were seen as critical goals for the developing world.</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had made the difference?  There were three things.  First, we figured out what was causing the problem – we discovered the germ theory.  Remember the famous example during the cholera epidemic in London when John Snow, suspecting that the water supply had something to do with it, removed the pump handle and ended the epidemic.  That was followed by Pasteur’s general theory that germs caused disease, and scientist like Robert Koch </a:t>
            </a:r>
            <a:r>
              <a:rPr lang="en-US" baseline="0" dirty="0" err="1" smtClean="0"/>
              <a:t>discoved</a:t>
            </a:r>
            <a:r>
              <a:rPr lang="en-US" baseline="0" dirty="0" smtClean="0"/>
              <a:t> the specific  causal agents.  New techniques were discovered to ensure good public </a:t>
            </a:r>
            <a:r>
              <a:rPr lang="en-US" baseline="0" dirty="0" err="1" smtClean="0"/>
              <a:t>hygeine</a:t>
            </a:r>
            <a:r>
              <a:rPr lang="en-US" baseline="0" dirty="0" smtClean="0"/>
              <a:t>, procedures like vaccination to prevent the spread of disease and increase people’s immunity, and specific treatments to cure the disease if contracted. Within a relatively short time, there was political action to ensure the society-wide implementation, and the public health system was born.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now clear that we are in the position to do something to curtail the epidemic of violence and social problems that plague us today.  We now know that violence and trauma are the causal agents underneath many of our social problems, and that trauma behaves in many ways like a contagious disease.  We understand the neurological mechanisms through which stress and trauma affect people.  We have proven techniques to reduce exposure, to prevent contagion and increase immunity, and to treat the consequences.  What we need now is the political will to address these issues as public policy.</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four major components of a public health model of trauma – adopting a universal precautions approach, addressing problems in a psychosocial context, focusing on resilience and prevention, and developing trauma-informed care.</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so much violence in the world today that it is safe to assume that everyone has been impacted.  Some of the major sources of trauma include:</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Countries that have been occupied</a:t>
            </a:r>
            <a:r>
              <a:rPr lang="en-US" baseline="0" dirty="0" smtClean="0"/>
              <a:t> or invaded have additional concerns, because war affects the entire population – not just as individuals, but as a totality, a system.  As Ignacio Martin-</a:t>
            </a:r>
            <a:r>
              <a:rPr lang="en-US" baseline="0" dirty="0" err="1" smtClean="0"/>
              <a:t>Baro</a:t>
            </a:r>
            <a:r>
              <a:rPr lang="en-US" baseline="0" dirty="0" smtClean="0"/>
              <a:t>, a Jesuit priest and psychologist has written:  And:  Its therefore critical to look not just at individual problems, but at the impact of violence on social structures and networks.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Effects of trauma are NOT randomly distributed.</a:t>
            </a:r>
            <a:r>
              <a:rPr lang="en-US" baseline="0" dirty="0" smtClean="0"/>
              <a:t>  Some groups are more vulnerable than others.  Some sectors of society may actually benefit.  Those that are MOST vulnerable are those with multiple traumas in their histories and those with the least social power – groups like:  </a:t>
            </a:r>
            <a:endParaRPr lang="en-US" dirty="0" smtClean="0"/>
          </a:p>
        </p:txBody>
      </p:sp>
      <p:sp>
        <p:nvSpPr>
          <p:cNvPr id="4" name="Slide Number Placeholder 3"/>
          <p:cNvSpPr>
            <a:spLocks noGrp="1"/>
          </p:cNvSpPr>
          <p:nvPr>
            <p:ph type="sldNum" sz="quarter" idx="5"/>
          </p:nvPr>
        </p:nvSpPr>
        <p:spPr/>
        <p:txBody>
          <a:bodyPr/>
          <a:lstStyle/>
          <a:p>
            <a:pPr>
              <a:defRPr/>
            </a:pPr>
            <a:fld id="{6E571737-F912-476E-AD15-ACE8BBF1B74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most critical aspects of a public health approach is to recognize that despite the harmful consequences of trauma, MANY people survive and even thrive despite horrible things that happen to them.  Study of post traumatic growth is now emerging – how people sometimes not only recover, but gain new insights, wisdom and strength from their experiences.  Another group experiences severe symptoms but recover on their own, while research suggests that 20% or fewer develop severe symptoms that persist over time.  Of course a fourth group – we don’t know how big this group is – show the impact of trauma in indirect ways or after a long delay.  These are the social problems that don’t get tagged as “trauma-related” although they really are.</a:t>
            </a:r>
          </a:p>
          <a:p>
            <a:endParaRPr lang="en-US" baseline="0" dirty="0" smtClean="0"/>
          </a:p>
          <a:p>
            <a:r>
              <a:rPr lang="en-US" baseline="0" dirty="0" smtClean="0"/>
              <a:t>Resilience is common – probably the “normal” response to trauma.  Most often, people show resilience and symptoms at the same time – for example, the woman who holds down a challenging job where she is friends with all her colleagues, but cant sleep at night because of recurrent nightmares and isolates herself completely on weekends.  Everyone has some </a:t>
            </a:r>
            <a:r>
              <a:rPr lang="en-US" baseline="0" dirty="0" err="1" smtClean="0"/>
              <a:t>resilency</a:t>
            </a:r>
            <a:r>
              <a:rPr lang="en-US" baseline="0" dirty="0" smtClean="0"/>
              <a:t> – some strengths that they can build on – and its important to focus on them rather than just on the person’s symptoms.  There are also a wide range of different “protective factors” – things that increase resiliency – such as social support networks, believing that the suffering has meaning of some sort, and inner resiliency skills such as being able to control memory, modulate emotions, etc.</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BC198C0-189D-4525-8B5B-DE64C14D3A47}" type="datetimeFigureOut">
              <a:rPr lang="en-US" smtClean="0"/>
              <a:pPr/>
              <a:t>9/23/2010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CF2757-0DDC-4E79-9F1C-F85D8B6E84E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198C0-189D-4525-8B5B-DE64C14D3A47}"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F2757-0DDC-4E79-9F1C-F85D8B6E84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CCF2757-0DDC-4E79-9F1C-F85D8B6E84E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198C0-189D-4525-8B5B-DE64C14D3A47}"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C198C0-189D-4525-8B5B-DE64C14D3A47}"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CCF2757-0DDC-4E79-9F1C-F85D8B6E84E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BC198C0-189D-4525-8B5B-DE64C14D3A47}" type="datetimeFigureOut">
              <a:rPr lang="en-US" smtClean="0"/>
              <a:pPr/>
              <a:t>9/23/2010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CF2757-0DDC-4E79-9F1C-F85D8B6E84E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BC198C0-189D-4525-8B5B-DE64C14D3A47}"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F2757-0DDC-4E79-9F1C-F85D8B6E84E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BC198C0-189D-4525-8B5B-DE64C14D3A47}" type="datetimeFigureOut">
              <a:rPr lang="en-US" smtClean="0"/>
              <a:pPr/>
              <a:t>9/23/2010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CCF2757-0DDC-4E79-9F1C-F85D8B6E84E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C198C0-189D-4525-8B5B-DE64C14D3A47}" type="datetimeFigureOut">
              <a:rPr lang="en-US" smtClean="0"/>
              <a:pPr/>
              <a:t>9/23/2010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CCF2757-0DDC-4E79-9F1C-F85D8B6E84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BC198C0-189D-4525-8B5B-DE64C14D3A47}" type="datetimeFigureOut">
              <a:rPr lang="en-US" smtClean="0"/>
              <a:pPr/>
              <a:t>9/23/2010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CCF2757-0DDC-4E79-9F1C-F85D8B6E84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CCF2757-0DDC-4E79-9F1C-F85D8B6E84E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BC198C0-189D-4525-8B5B-DE64C14D3A47}" type="datetimeFigureOut">
              <a:rPr lang="en-US" smtClean="0"/>
              <a:pPr/>
              <a:t>9/23/2010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CCF2757-0DDC-4E79-9F1C-F85D8B6E84E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BC198C0-189D-4525-8B5B-DE64C14D3A47}" type="datetimeFigureOut">
              <a:rPr lang="en-US" smtClean="0"/>
              <a:pPr/>
              <a:t>9/23/2010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BC198C0-189D-4525-8B5B-DE64C14D3A47}" type="datetimeFigureOut">
              <a:rPr lang="en-US" smtClean="0"/>
              <a:pPr/>
              <a:t>9/23/2010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CCF2757-0DDC-4E79-9F1C-F85D8B6E84E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200400"/>
          </a:xfrm>
        </p:spPr>
        <p:txBody>
          <a:bodyPr>
            <a:normAutofit/>
          </a:bodyPr>
          <a:lstStyle/>
          <a:p>
            <a:r>
              <a:rPr lang="en-US" sz="3200" dirty="0" smtClean="0"/>
              <a:t>A public health Approach</a:t>
            </a:r>
          </a:p>
          <a:p>
            <a:endParaRPr lang="en-US" sz="2000" dirty="0" smtClean="0"/>
          </a:p>
          <a:p>
            <a:r>
              <a:rPr lang="en-US" sz="2000" dirty="0" smtClean="0"/>
              <a:t>Andrea Blanch, PhD</a:t>
            </a:r>
          </a:p>
          <a:p>
            <a:r>
              <a:rPr lang="en-US" sz="2000" dirty="0" smtClean="0"/>
              <a:t>September 27, 2010</a:t>
            </a:r>
          </a:p>
          <a:p>
            <a:endParaRPr lang="en-US" sz="3200" dirty="0"/>
          </a:p>
        </p:txBody>
      </p:sp>
      <p:sp>
        <p:nvSpPr>
          <p:cNvPr id="2" name="Title 1"/>
          <p:cNvSpPr>
            <a:spLocks noGrp="1"/>
          </p:cNvSpPr>
          <p:nvPr>
            <p:ph type="ctrTitle"/>
          </p:nvPr>
        </p:nvSpPr>
        <p:spPr/>
        <p:txBody>
          <a:bodyPr>
            <a:normAutofit/>
          </a:bodyPr>
          <a:lstStyle/>
          <a:p>
            <a:r>
              <a:rPr lang="en-US" sz="5400" dirty="0" smtClean="0"/>
              <a:t>Trauma  and Healthy Communities</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Understanding Resilience</a:t>
            </a:r>
            <a:endParaRPr lang="en-US" sz="4400" dirty="0"/>
          </a:p>
        </p:txBody>
      </p:sp>
      <p:sp>
        <p:nvSpPr>
          <p:cNvPr id="3" name="Content Placeholder 2"/>
          <p:cNvSpPr>
            <a:spLocks noGrp="1"/>
          </p:cNvSpPr>
          <p:nvPr>
            <p:ph sz="half" idx="1"/>
          </p:nvPr>
        </p:nvSpPr>
        <p:spPr>
          <a:xfrm>
            <a:off x="301752" y="1676400"/>
            <a:ext cx="4038600" cy="4876800"/>
          </a:xfrm>
        </p:spPr>
        <p:txBody>
          <a:bodyPr>
            <a:normAutofit fontScale="77500" lnSpcReduction="20000"/>
          </a:bodyPr>
          <a:lstStyle/>
          <a:p>
            <a:r>
              <a:rPr lang="en-US" sz="3000" dirty="0" smtClean="0"/>
              <a:t>People respond </a:t>
            </a:r>
            <a:r>
              <a:rPr lang="en-US" sz="3000" dirty="0" smtClean="0"/>
              <a:t>differently</a:t>
            </a:r>
          </a:p>
          <a:p>
            <a:pPr lvl="1"/>
            <a:r>
              <a:rPr lang="en-US" sz="3000" dirty="0" smtClean="0"/>
              <a:t>Survive and thrive (PTG)</a:t>
            </a:r>
          </a:p>
          <a:p>
            <a:pPr lvl="1"/>
            <a:r>
              <a:rPr lang="en-US" sz="3000" dirty="0" smtClean="0"/>
              <a:t>Recover </a:t>
            </a:r>
            <a:r>
              <a:rPr lang="en-US" sz="3000" dirty="0" smtClean="0"/>
              <a:t>on their own</a:t>
            </a:r>
          </a:p>
          <a:p>
            <a:pPr lvl="1"/>
            <a:r>
              <a:rPr lang="en-US" sz="3000" dirty="0" smtClean="0"/>
              <a:t>Persistent </a:t>
            </a:r>
            <a:r>
              <a:rPr lang="en-US" sz="3000" dirty="0" smtClean="0"/>
              <a:t>symptoms</a:t>
            </a:r>
          </a:p>
          <a:p>
            <a:pPr lvl="1"/>
            <a:r>
              <a:rPr lang="en-US" sz="3000" dirty="0" smtClean="0"/>
              <a:t>Effects are indirect or delayed</a:t>
            </a:r>
          </a:p>
          <a:p>
            <a:r>
              <a:rPr lang="en-US" sz="3000" dirty="0" smtClean="0"/>
              <a:t>Characteristics</a:t>
            </a:r>
          </a:p>
          <a:p>
            <a:pPr lvl="1"/>
            <a:r>
              <a:rPr lang="en-US" sz="3000" dirty="0" smtClean="0"/>
              <a:t>Common, not  rare</a:t>
            </a:r>
          </a:p>
          <a:p>
            <a:pPr lvl="1"/>
            <a:r>
              <a:rPr lang="en-US" sz="3000" dirty="0" smtClean="0"/>
              <a:t>Co-exists with symptoms</a:t>
            </a:r>
          </a:p>
          <a:p>
            <a:r>
              <a:rPr lang="en-US" sz="3000" dirty="0" smtClean="0"/>
              <a:t>Protective Factors</a:t>
            </a:r>
          </a:p>
          <a:p>
            <a:pPr lvl="1"/>
            <a:r>
              <a:rPr lang="en-US" sz="3000" dirty="0" smtClean="0"/>
              <a:t>Social supports</a:t>
            </a:r>
          </a:p>
          <a:p>
            <a:pPr lvl="1"/>
            <a:r>
              <a:rPr lang="en-US" sz="3000" dirty="0" smtClean="0"/>
              <a:t>Meaning</a:t>
            </a:r>
          </a:p>
          <a:p>
            <a:pPr lvl="1"/>
            <a:r>
              <a:rPr lang="en-US" sz="3000" dirty="0" smtClean="0"/>
              <a:t>Resiliency skills</a:t>
            </a:r>
          </a:p>
          <a:p>
            <a:pPr>
              <a:buNone/>
            </a:pPr>
            <a:endParaRPr lang="en-US" dirty="0" smtClean="0"/>
          </a:p>
          <a:p>
            <a:pPr lvl="1"/>
            <a:endParaRPr lang="en-US" dirty="0"/>
          </a:p>
        </p:txBody>
      </p:sp>
      <p:pic>
        <p:nvPicPr>
          <p:cNvPr id="5" name="Picture 5" descr="refugees-2"/>
          <p:cNvPicPr>
            <a:picLocks noGrp="1" noChangeAspect="1" noChangeArrowheads="1"/>
          </p:cNvPicPr>
          <p:nvPr>
            <p:ph sz="half" idx="2"/>
          </p:nvPr>
        </p:nvPicPr>
        <p:blipFill>
          <a:blip r:embed="rId3" cstate="print"/>
          <a:srcRect l="16981" r="13208"/>
          <a:stretch>
            <a:fillRect/>
          </a:stretch>
        </p:blipFill>
        <p:spPr>
          <a:xfrm>
            <a:off x="4675784" y="1826402"/>
            <a:ext cx="4163416" cy="4040997"/>
          </a:xfrm>
          <a:noFill/>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Youth Resilience:  Preventing Contagion</a:t>
            </a:r>
            <a:endParaRPr lang="en-US" sz="3600" dirty="0"/>
          </a:p>
        </p:txBody>
      </p:sp>
      <p:sp>
        <p:nvSpPr>
          <p:cNvPr id="3" name="Content Placeholder 2"/>
          <p:cNvSpPr>
            <a:spLocks noGrp="1"/>
          </p:cNvSpPr>
          <p:nvPr>
            <p:ph sz="quarter" idx="1"/>
          </p:nvPr>
        </p:nvSpPr>
        <p:spPr/>
        <p:txBody>
          <a:bodyPr>
            <a:normAutofit/>
          </a:bodyPr>
          <a:lstStyle/>
          <a:p>
            <a:r>
              <a:rPr lang="en-US" sz="2500" dirty="0" smtClean="0"/>
              <a:t>Affect regulation (managing emotions)</a:t>
            </a:r>
          </a:p>
          <a:p>
            <a:pPr lvl="1"/>
            <a:r>
              <a:rPr lang="en-US" sz="2500" dirty="0" smtClean="0"/>
              <a:t>One of last functions to develop in brain</a:t>
            </a:r>
          </a:p>
          <a:p>
            <a:pPr lvl="1"/>
            <a:r>
              <a:rPr lang="en-US" sz="2500" dirty="0" smtClean="0"/>
              <a:t>Affected by trauma</a:t>
            </a:r>
          </a:p>
          <a:p>
            <a:pPr lvl="1"/>
            <a:r>
              <a:rPr lang="en-US" sz="2500" dirty="0" smtClean="0"/>
              <a:t>Lack leads to risky behaviors and acting out</a:t>
            </a:r>
          </a:p>
          <a:p>
            <a:pPr lvl="1"/>
            <a:r>
              <a:rPr lang="en-US" sz="2500" dirty="0" smtClean="0"/>
              <a:t>Families &amp; communities provide external support</a:t>
            </a:r>
          </a:p>
          <a:p>
            <a:r>
              <a:rPr lang="en-US" sz="2500" dirty="0" smtClean="0"/>
              <a:t>Effective prevention programs for youth exist</a:t>
            </a:r>
          </a:p>
          <a:p>
            <a:r>
              <a:rPr lang="en-US" sz="2500" dirty="0" smtClean="0"/>
              <a:t>Mechanisms</a:t>
            </a:r>
          </a:p>
          <a:p>
            <a:pPr lvl="1"/>
            <a:r>
              <a:rPr lang="en-US" sz="2500" dirty="0" smtClean="0"/>
              <a:t>Caregivers learn to support not re-traumatize</a:t>
            </a:r>
          </a:p>
          <a:p>
            <a:pPr lvl="1"/>
            <a:r>
              <a:rPr lang="en-US" sz="2500" dirty="0" smtClean="0"/>
              <a:t>Youth learn social and emotional skills of affect regulation</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Trauma in Context: Priority Concerns</a:t>
            </a:r>
            <a:endParaRPr lang="en-US" sz="3800" dirty="0"/>
          </a:p>
        </p:txBody>
      </p:sp>
      <p:sp>
        <p:nvSpPr>
          <p:cNvPr id="4" name="Content Placeholder 3"/>
          <p:cNvSpPr>
            <a:spLocks noGrp="1"/>
          </p:cNvSpPr>
          <p:nvPr>
            <p:ph sz="half" idx="2"/>
          </p:nvPr>
        </p:nvSpPr>
        <p:spPr/>
        <p:txBody>
          <a:bodyPr>
            <a:noAutofit/>
          </a:bodyPr>
          <a:lstStyle/>
          <a:p>
            <a:pPr marL="457200" indent="-457200">
              <a:buAutoNum type="arabicParenR"/>
            </a:pPr>
            <a:r>
              <a:rPr lang="en-US" sz="2900" dirty="0" smtClean="0"/>
              <a:t>Somatic health complaints</a:t>
            </a:r>
          </a:p>
          <a:p>
            <a:pPr marL="457200" indent="-457200">
              <a:buAutoNum type="arabicParenR"/>
            </a:pPr>
            <a:r>
              <a:rPr lang="en-US" sz="2900" dirty="0" smtClean="0"/>
              <a:t>Economic marginalization</a:t>
            </a:r>
          </a:p>
          <a:p>
            <a:pPr marL="457200" indent="-457200">
              <a:buAutoNum type="arabicParenR"/>
            </a:pPr>
            <a:r>
              <a:rPr lang="en-US" sz="2900" dirty="0" smtClean="0"/>
              <a:t>Non-clinical emotional distress</a:t>
            </a:r>
          </a:p>
          <a:p>
            <a:pPr marL="457200" indent="-457200">
              <a:buAutoNum type="arabicParenR"/>
            </a:pPr>
            <a:r>
              <a:rPr lang="en-US" sz="2900" dirty="0" smtClean="0"/>
              <a:t>Dissatisfaction with political situation</a:t>
            </a:r>
          </a:p>
          <a:p>
            <a:pPr marL="457200" indent="-457200">
              <a:buAutoNum type="arabicParenR"/>
            </a:pPr>
            <a:r>
              <a:rPr lang="en-US" sz="2900" dirty="0" smtClean="0"/>
              <a:t>Psychological impact of trauma</a:t>
            </a:r>
            <a:endParaRPr lang="en-US" sz="2900" dirty="0"/>
          </a:p>
        </p:txBody>
      </p:sp>
      <p:pic>
        <p:nvPicPr>
          <p:cNvPr id="5" name="Picture 2"/>
          <p:cNvPicPr>
            <a:picLocks noGrp="1" noChangeAspect="1" noChangeArrowheads="1"/>
          </p:cNvPicPr>
          <p:nvPr>
            <p:ph sz="half" idx="1"/>
          </p:nvPr>
        </p:nvPicPr>
        <p:blipFill>
          <a:blip r:embed="rId3" cstate="print"/>
          <a:srcRect l="23628" r="7637"/>
          <a:stretch>
            <a:fillRect/>
          </a:stretch>
        </p:blipFill>
        <p:spPr>
          <a:xfrm>
            <a:off x="312088" y="1524000"/>
            <a:ext cx="4259911" cy="4648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4400" dirty="0" smtClean="0"/>
              <a:t>Trauma Informed Communities</a:t>
            </a:r>
            <a:endParaRPr lang="en-US" sz="4400" dirty="0"/>
          </a:p>
        </p:txBody>
      </p:sp>
      <p:sp>
        <p:nvSpPr>
          <p:cNvPr id="3" name="Content Placeholder 2"/>
          <p:cNvSpPr>
            <a:spLocks noGrp="1"/>
          </p:cNvSpPr>
          <p:nvPr>
            <p:ph sz="quarter" idx="1"/>
          </p:nvPr>
        </p:nvSpPr>
        <p:spPr>
          <a:xfrm>
            <a:off x="301752" y="1828800"/>
            <a:ext cx="8503920" cy="4270248"/>
          </a:xfrm>
        </p:spPr>
        <p:txBody>
          <a:bodyPr>
            <a:normAutofit/>
          </a:bodyPr>
          <a:lstStyle/>
          <a:p>
            <a:pPr>
              <a:lnSpc>
                <a:spcPct val="90000"/>
              </a:lnSpc>
              <a:defRPr/>
            </a:pPr>
            <a:r>
              <a:rPr lang="en-US" sz="3600" dirty="0" smtClean="0"/>
              <a:t>Trauma specific treatments are designed specifically to address symptoms of </a:t>
            </a:r>
            <a:r>
              <a:rPr lang="en-US" sz="3600" dirty="0" smtClean="0"/>
              <a:t>trauma</a:t>
            </a:r>
            <a:endParaRPr lang="en-US" sz="3600" dirty="0" smtClean="0"/>
          </a:p>
          <a:p>
            <a:pPr>
              <a:lnSpc>
                <a:spcPct val="90000"/>
              </a:lnSpc>
              <a:defRPr/>
            </a:pPr>
            <a:endParaRPr lang="en-US" sz="3600" dirty="0" smtClean="0"/>
          </a:p>
          <a:p>
            <a:pPr>
              <a:lnSpc>
                <a:spcPct val="90000"/>
              </a:lnSpc>
              <a:defRPr/>
            </a:pPr>
            <a:r>
              <a:rPr lang="en-US" sz="3600" dirty="0" smtClean="0"/>
              <a:t>Trauma informed communities incorporate knowledge about trauma in all aspects of life</a:t>
            </a:r>
          </a:p>
          <a:p>
            <a:pPr marL="274320" lvl="1">
              <a:lnSpc>
                <a:spcPct val="90000"/>
              </a:lnSpc>
              <a:buClr>
                <a:schemeClr val="accent3"/>
              </a:buClr>
              <a:buSzPct val="95000"/>
              <a:defRPr/>
            </a:pPr>
            <a:endParaRPr lang="en-US" sz="32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Trauma Informed Communities</a:t>
            </a:r>
            <a:endParaRPr lang="en-US" sz="4400" dirty="0"/>
          </a:p>
        </p:txBody>
      </p:sp>
      <p:sp>
        <p:nvSpPr>
          <p:cNvPr id="3" name="Content Placeholder 2"/>
          <p:cNvSpPr>
            <a:spLocks noGrp="1"/>
          </p:cNvSpPr>
          <p:nvPr>
            <p:ph sz="quarter" idx="1"/>
          </p:nvPr>
        </p:nvSpPr>
        <p:spPr/>
        <p:txBody>
          <a:bodyPr>
            <a:normAutofit/>
          </a:bodyPr>
          <a:lstStyle/>
          <a:p>
            <a:r>
              <a:rPr lang="en-US" sz="3600" dirty="0" smtClean="0"/>
              <a:t>A</a:t>
            </a:r>
            <a:r>
              <a:rPr lang="en-US" sz="3600" dirty="0" smtClean="0"/>
              <a:t>re </a:t>
            </a:r>
            <a:r>
              <a:rPr lang="en-US" sz="3600" dirty="0" smtClean="0"/>
              <a:t>aware of the impact of trauma and stress</a:t>
            </a:r>
          </a:p>
          <a:p>
            <a:r>
              <a:rPr lang="en-US" sz="3600" dirty="0" smtClean="0"/>
              <a:t>Recognize both symptoms  and behavioral manifestations of trauma</a:t>
            </a:r>
          </a:p>
          <a:p>
            <a:r>
              <a:rPr lang="en-US" sz="3600" dirty="0" smtClean="0"/>
              <a:t>Ask about histories of violence: “What happened to you?” rather than “What’s wrong with you?”</a:t>
            </a:r>
          </a:p>
          <a:p>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Trauma-Informed Communities</a:t>
            </a:r>
            <a:endParaRPr lang="en-US" sz="4400" dirty="0"/>
          </a:p>
        </p:txBody>
      </p:sp>
      <p:sp>
        <p:nvSpPr>
          <p:cNvPr id="3" name="Content Placeholder 2"/>
          <p:cNvSpPr>
            <a:spLocks noGrp="1"/>
          </p:cNvSpPr>
          <p:nvPr>
            <p:ph sz="quarter" idx="1"/>
          </p:nvPr>
        </p:nvSpPr>
        <p:spPr/>
        <p:txBody>
          <a:bodyPr>
            <a:normAutofit/>
          </a:bodyPr>
          <a:lstStyle/>
          <a:p>
            <a:r>
              <a:rPr lang="en-US" sz="3600" dirty="0" smtClean="0"/>
              <a:t>Recognize local signs of distress</a:t>
            </a:r>
          </a:p>
          <a:p>
            <a:r>
              <a:rPr lang="en-US" sz="3600" dirty="0" smtClean="0"/>
              <a:t>Understand local patterns of help-seeking and use local cultural resources</a:t>
            </a:r>
          </a:p>
          <a:p>
            <a:r>
              <a:rPr lang="en-US" sz="3600" dirty="0" smtClean="0"/>
              <a:t>Support and develop local leaders</a:t>
            </a:r>
          </a:p>
          <a:p>
            <a:r>
              <a:rPr lang="en-US" sz="3600" dirty="0" smtClean="0"/>
              <a:t>Address  trauma of staff , organization, and community as well as individuals coming for help</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Developing Natural Leaders</a:t>
            </a:r>
            <a:endParaRPr lang="en-US" sz="4800" dirty="0"/>
          </a:p>
        </p:txBody>
      </p:sp>
      <p:sp>
        <p:nvSpPr>
          <p:cNvPr id="3" name="Content Placeholder 2"/>
          <p:cNvSpPr>
            <a:spLocks noGrp="1"/>
          </p:cNvSpPr>
          <p:nvPr>
            <p:ph sz="half" idx="1"/>
          </p:nvPr>
        </p:nvSpPr>
        <p:spPr>
          <a:xfrm>
            <a:off x="301752" y="1524000"/>
            <a:ext cx="4038600" cy="5334000"/>
          </a:xfrm>
        </p:spPr>
        <p:txBody>
          <a:bodyPr>
            <a:normAutofit/>
          </a:bodyPr>
          <a:lstStyle/>
          <a:p>
            <a:r>
              <a:rPr lang="en-US" sz="3200" dirty="0" smtClean="0"/>
              <a:t>Women’s groups </a:t>
            </a:r>
          </a:p>
          <a:p>
            <a:r>
              <a:rPr lang="en-US" sz="3200" dirty="0" smtClean="0"/>
              <a:t>Religious leaders</a:t>
            </a:r>
          </a:p>
          <a:p>
            <a:r>
              <a:rPr lang="en-US" sz="3200" dirty="0" smtClean="0"/>
              <a:t>Community leaders</a:t>
            </a:r>
          </a:p>
          <a:p>
            <a:r>
              <a:rPr lang="en-US" sz="3200" dirty="0" smtClean="0"/>
              <a:t>Teachers</a:t>
            </a:r>
          </a:p>
          <a:p>
            <a:r>
              <a:rPr lang="en-US" sz="3200" dirty="0" smtClean="0"/>
              <a:t>Health care workers</a:t>
            </a:r>
          </a:p>
          <a:p>
            <a:r>
              <a:rPr lang="en-US" sz="3200" dirty="0" smtClean="0"/>
              <a:t>Business </a:t>
            </a:r>
          </a:p>
          <a:p>
            <a:r>
              <a:rPr lang="en-US" sz="3200" dirty="0" smtClean="0"/>
              <a:t>Law enforcement</a:t>
            </a:r>
          </a:p>
          <a:p>
            <a:endParaRPr lang="en-US" dirty="0"/>
          </a:p>
        </p:txBody>
      </p:sp>
      <p:pic>
        <p:nvPicPr>
          <p:cNvPr id="1026" name="Picture 2" descr="C:\Documents and Settings\Andy Blanch\My Documents\My Pictures\Slides Show Pix 2010options\201004 CandC slideshow patwj-262.jpg"/>
          <p:cNvPicPr>
            <a:picLocks noGrp="1" noChangeAspect="1" noChangeArrowheads="1"/>
          </p:cNvPicPr>
          <p:nvPr>
            <p:ph sz="half" idx="2"/>
          </p:nvPr>
        </p:nvPicPr>
        <p:blipFill>
          <a:blip r:embed="rId3" cstate="print"/>
          <a:srcRect r="43396"/>
          <a:stretch>
            <a:fillRect/>
          </a:stretch>
        </p:blipFill>
        <p:spPr bwMode="auto">
          <a:xfrm>
            <a:off x="4419600" y="1295400"/>
            <a:ext cx="4343400" cy="51155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ndy Blanch\My Documents\My Pictures\Women Reborn\Students 2008\Women Reborn Graduation 2009\zpfile000.jpe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5400" dirty="0" smtClean="0"/>
              <a:t>Using Cultural Resources</a:t>
            </a:r>
            <a:endParaRPr lang="en-US" sz="5400" dirty="0"/>
          </a:p>
        </p:txBody>
      </p:sp>
      <p:pic>
        <p:nvPicPr>
          <p:cNvPr id="4" name="Picture 2" descr="wardance"/>
          <p:cNvPicPr>
            <a:picLocks noGrp="1" noChangeAspect="1" noChangeArrowheads="1"/>
          </p:cNvPicPr>
          <p:nvPr>
            <p:ph sz="quarter" idx="1"/>
          </p:nvPr>
        </p:nvPicPr>
        <p:blipFill>
          <a:blip r:embed="rId3" cstate="print"/>
          <a:srcRect t="4279" r="3422" b="11559"/>
          <a:stretch>
            <a:fillRect/>
          </a:stretch>
        </p:blipFill>
        <p:spPr>
          <a:xfrm>
            <a:off x="1" y="1447800"/>
            <a:ext cx="9144000" cy="54102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066800"/>
          </a:xfrm>
        </p:spPr>
        <p:txBody>
          <a:bodyPr>
            <a:normAutofit fontScale="90000"/>
          </a:bodyPr>
          <a:lstStyle/>
          <a:p>
            <a:pPr eaLnBrk="1" hangingPunct="1"/>
            <a:r>
              <a:rPr lang="en-US" sz="4800" dirty="0" smtClean="0"/>
              <a:t>Staff &amp; Organizational Trauma</a:t>
            </a:r>
          </a:p>
        </p:txBody>
      </p:sp>
      <p:pic>
        <p:nvPicPr>
          <p:cNvPr id="25603" name="Content Placeholder 4" descr="multiple reflections.jpg"/>
          <p:cNvPicPr>
            <a:picLocks noGrp="1" noChangeAspect="1"/>
          </p:cNvPicPr>
          <p:nvPr>
            <p:ph sz="half" idx="1"/>
          </p:nvPr>
        </p:nvPicPr>
        <p:blipFill>
          <a:blip r:embed="rId3" cstate="print"/>
          <a:srcRect r="9900" b="23016"/>
          <a:stretch>
            <a:fillRect/>
          </a:stretch>
        </p:blipFill>
        <p:spPr>
          <a:xfrm>
            <a:off x="0" y="1447800"/>
            <a:ext cx="4648200" cy="5056666"/>
          </a:xfrm>
        </p:spPr>
      </p:pic>
      <p:sp>
        <p:nvSpPr>
          <p:cNvPr id="25604" name="Content Placeholder 3"/>
          <p:cNvSpPr>
            <a:spLocks noGrp="1"/>
          </p:cNvSpPr>
          <p:nvPr>
            <p:ph sz="half" idx="2"/>
          </p:nvPr>
        </p:nvSpPr>
        <p:spPr>
          <a:xfrm>
            <a:off x="4648200" y="1371600"/>
            <a:ext cx="4495800" cy="5105400"/>
          </a:xfrm>
        </p:spPr>
        <p:txBody>
          <a:bodyPr>
            <a:normAutofit/>
          </a:bodyPr>
          <a:lstStyle/>
          <a:p>
            <a:pPr eaLnBrk="1" hangingPunct="1"/>
            <a:r>
              <a:rPr lang="en-US" sz="2800" dirty="0" smtClean="0"/>
              <a:t>Many clients have trauma in background</a:t>
            </a:r>
          </a:p>
          <a:p>
            <a:pPr eaLnBrk="1" hangingPunct="1"/>
            <a:r>
              <a:rPr lang="en-US" sz="2800" dirty="0" smtClean="0"/>
              <a:t>Staff may also have experienced trauma </a:t>
            </a:r>
          </a:p>
          <a:p>
            <a:pPr eaLnBrk="1" hangingPunct="1"/>
            <a:r>
              <a:rPr lang="en-US" sz="2800" dirty="0" smtClean="0"/>
              <a:t>Organization may hold traumatic memories</a:t>
            </a:r>
          </a:p>
          <a:p>
            <a:pPr eaLnBrk="1" hangingPunct="1"/>
            <a:r>
              <a:rPr lang="en-US" sz="2800" dirty="0" smtClean="0"/>
              <a:t>Workplace may involve toxic stress</a:t>
            </a:r>
          </a:p>
          <a:p>
            <a:pPr eaLnBrk="1" hangingPunct="1"/>
            <a:r>
              <a:rPr lang="en-US" sz="2800" dirty="0" smtClean="0"/>
              <a:t>External environment imposes stressors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Changing Perspective on Trauma</a:t>
            </a:r>
            <a:endParaRPr lang="en-US" sz="4400" dirty="0"/>
          </a:p>
        </p:txBody>
      </p:sp>
      <p:sp>
        <p:nvSpPr>
          <p:cNvPr id="3" name="Content Placeholder 2"/>
          <p:cNvSpPr>
            <a:spLocks noGrp="1"/>
          </p:cNvSpPr>
          <p:nvPr>
            <p:ph sz="quarter" idx="1"/>
          </p:nvPr>
        </p:nvSpPr>
        <p:spPr/>
        <p:txBody>
          <a:bodyPr/>
          <a:lstStyle/>
          <a:p>
            <a:r>
              <a:rPr lang="en-US" dirty="0" smtClean="0"/>
              <a:t>1970’s   </a:t>
            </a:r>
            <a:r>
              <a:rPr lang="en-US" dirty="0" smtClean="0"/>
              <a:t>“Shell </a:t>
            </a:r>
            <a:r>
              <a:rPr lang="en-US" dirty="0" smtClean="0"/>
              <a:t>shock” reformulated as PTSD </a:t>
            </a:r>
            <a:r>
              <a:rPr lang="en-US" dirty="0" smtClean="0"/>
              <a:t>in</a:t>
            </a:r>
            <a:r>
              <a:rPr lang="en-US" dirty="0" smtClean="0"/>
              <a:t> Vietnam Vets</a:t>
            </a:r>
            <a:endParaRPr lang="en-US" dirty="0" smtClean="0"/>
          </a:p>
          <a:p>
            <a:r>
              <a:rPr lang="en-US" dirty="0" smtClean="0"/>
              <a:t>1980’s   Domestic violence field brings attention to  violence against </a:t>
            </a:r>
            <a:r>
              <a:rPr lang="en-US" dirty="0" smtClean="0"/>
              <a:t>women</a:t>
            </a:r>
            <a:endParaRPr lang="en-US" dirty="0" smtClean="0"/>
          </a:p>
          <a:p>
            <a:r>
              <a:rPr lang="en-US" dirty="0" smtClean="0"/>
              <a:t>1998 – 2003   SAMHSA study shows that  people  </a:t>
            </a:r>
            <a:r>
              <a:rPr lang="en-US" dirty="0" smtClean="0"/>
              <a:t>seen </a:t>
            </a:r>
            <a:r>
              <a:rPr lang="en-US" dirty="0" smtClean="0"/>
              <a:t>as  mentally ill, substance abusers or criminal are  trauma survivors</a:t>
            </a:r>
          </a:p>
          <a:p>
            <a:r>
              <a:rPr lang="en-US" dirty="0" smtClean="0"/>
              <a:t>2000’s   ACE study </a:t>
            </a:r>
            <a:r>
              <a:rPr lang="en-US" dirty="0" smtClean="0"/>
              <a:t>reveals</a:t>
            </a:r>
            <a:r>
              <a:rPr lang="en-US" dirty="0" smtClean="0"/>
              <a:t> </a:t>
            </a:r>
            <a:r>
              <a:rPr lang="en-US" dirty="0" smtClean="0"/>
              <a:t>implications for health care, social services, communities</a:t>
            </a:r>
          </a:p>
          <a:p>
            <a:r>
              <a:rPr lang="en-US" dirty="0" smtClean="0"/>
              <a:t>2010’s   </a:t>
            </a:r>
            <a:r>
              <a:rPr lang="en-US" dirty="0" smtClean="0"/>
              <a:t>Public health model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4000" dirty="0" smtClean="0"/>
              <a:t>Summary:  Public Health Approach</a:t>
            </a:r>
            <a:endParaRPr lang="en-US" sz="4000" dirty="0"/>
          </a:p>
        </p:txBody>
      </p:sp>
      <p:sp>
        <p:nvSpPr>
          <p:cNvPr id="3" name="Content Placeholder 2"/>
          <p:cNvSpPr>
            <a:spLocks noGrp="1"/>
          </p:cNvSpPr>
          <p:nvPr>
            <p:ph sz="quarter" idx="1"/>
          </p:nvPr>
        </p:nvSpPr>
        <p:spPr>
          <a:xfrm>
            <a:off x="301752" y="1676400"/>
            <a:ext cx="8503920" cy="4422648"/>
          </a:xfrm>
        </p:spPr>
        <p:txBody>
          <a:bodyPr>
            <a:normAutofit fontScale="92500" lnSpcReduction="20000"/>
          </a:bodyPr>
          <a:lstStyle/>
          <a:p>
            <a:r>
              <a:rPr lang="en-US" sz="4000" dirty="0" smtClean="0"/>
              <a:t>Universal </a:t>
            </a:r>
            <a:r>
              <a:rPr lang="en-US" sz="4000" dirty="0" smtClean="0"/>
              <a:t>precautions</a:t>
            </a:r>
          </a:p>
          <a:p>
            <a:r>
              <a:rPr lang="en-US" sz="4000" dirty="0" smtClean="0"/>
              <a:t>Address societal &amp; individual impact</a:t>
            </a:r>
            <a:endParaRPr lang="en-US" sz="4000" dirty="0" smtClean="0"/>
          </a:p>
          <a:p>
            <a:r>
              <a:rPr lang="en-US" sz="4000" dirty="0" smtClean="0"/>
              <a:t>Support natural healing </a:t>
            </a:r>
            <a:r>
              <a:rPr lang="en-US" sz="4000" dirty="0" smtClean="0"/>
              <a:t>processes</a:t>
            </a:r>
            <a:endParaRPr lang="en-US" sz="4000" dirty="0" smtClean="0"/>
          </a:p>
          <a:p>
            <a:r>
              <a:rPr lang="en-US" sz="4000" dirty="0" smtClean="0"/>
              <a:t>Address psychosocial needs</a:t>
            </a:r>
          </a:p>
          <a:p>
            <a:r>
              <a:rPr lang="en-US" sz="4000" dirty="0" smtClean="0"/>
              <a:t>Build resilience</a:t>
            </a:r>
            <a:endParaRPr lang="en-US" sz="4000" dirty="0" smtClean="0"/>
          </a:p>
          <a:p>
            <a:r>
              <a:rPr lang="en-US" sz="4000" dirty="0" smtClean="0"/>
              <a:t>Use natural </a:t>
            </a:r>
            <a:r>
              <a:rPr lang="en-US" sz="4000" dirty="0" smtClean="0"/>
              <a:t>cultural resources</a:t>
            </a:r>
            <a:endParaRPr lang="en-US" sz="4000" dirty="0" smtClean="0"/>
          </a:p>
          <a:p>
            <a:r>
              <a:rPr lang="en-US" sz="4000" dirty="0" smtClean="0"/>
              <a:t>Develop trauma informed communities</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4800" dirty="0" smtClean="0"/>
              <a:t>Public Health Revolution</a:t>
            </a:r>
            <a:endParaRPr lang="en-US" sz="4800" dirty="0"/>
          </a:p>
        </p:txBody>
      </p:sp>
      <p:sp>
        <p:nvSpPr>
          <p:cNvPr id="3" name="Content Placeholder 2"/>
          <p:cNvSpPr>
            <a:spLocks noGrp="1"/>
          </p:cNvSpPr>
          <p:nvPr>
            <p:ph sz="quarter" idx="1"/>
          </p:nvPr>
        </p:nvSpPr>
        <p:spPr/>
        <p:txBody>
          <a:bodyPr>
            <a:normAutofit lnSpcReduction="10000"/>
          </a:bodyPr>
          <a:lstStyle/>
          <a:p>
            <a:r>
              <a:rPr lang="en-US" sz="2800" dirty="0" smtClean="0"/>
              <a:t>Mid-1800’s:</a:t>
            </a:r>
          </a:p>
          <a:p>
            <a:pPr lvl="1"/>
            <a:r>
              <a:rPr lang="en-US" sz="2800" dirty="0" smtClean="0"/>
              <a:t>Industrialization  </a:t>
            </a:r>
          </a:p>
          <a:p>
            <a:pPr lvl="1"/>
            <a:r>
              <a:rPr lang="en-US" sz="2800" dirty="0" smtClean="0"/>
              <a:t>Epidemic killed millions</a:t>
            </a:r>
          </a:p>
          <a:p>
            <a:pPr lvl="1"/>
            <a:r>
              <a:rPr lang="en-US" sz="2800" dirty="0" smtClean="0"/>
              <a:t>Average age of male industrial worker = 15 years</a:t>
            </a:r>
          </a:p>
          <a:p>
            <a:pPr>
              <a:buNone/>
            </a:pPr>
            <a:endParaRPr lang="en-US" sz="2800" dirty="0" smtClean="0"/>
          </a:p>
          <a:p>
            <a:r>
              <a:rPr lang="en-US" sz="2800" dirty="0" smtClean="0"/>
              <a:t>Mid-1900’s:</a:t>
            </a:r>
          </a:p>
          <a:p>
            <a:pPr lvl="1"/>
            <a:r>
              <a:rPr lang="en-US" sz="2800" dirty="0" smtClean="0"/>
              <a:t>Contagious diseases under control</a:t>
            </a:r>
          </a:p>
          <a:p>
            <a:pPr lvl="1"/>
            <a:r>
              <a:rPr lang="en-US" sz="2800" dirty="0" smtClean="0"/>
              <a:t>Greate</a:t>
            </a:r>
            <a:r>
              <a:rPr lang="en-US" sz="2800" dirty="0" smtClean="0"/>
              <a:t>st </a:t>
            </a:r>
            <a:r>
              <a:rPr lang="en-US" sz="2800" dirty="0" smtClean="0"/>
              <a:t>reduction of mortality in  history</a:t>
            </a:r>
          </a:p>
          <a:p>
            <a:pPr lvl="1"/>
            <a:r>
              <a:rPr lang="en-US" sz="2800" dirty="0" smtClean="0"/>
              <a:t>Public health infrastructure taken for grante</a:t>
            </a:r>
            <a:r>
              <a:rPr lang="en-US" dirty="0" smtClean="0"/>
              <a:t>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4400" dirty="0" smtClean="0"/>
              <a:t>What Changed?</a:t>
            </a:r>
            <a:endParaRPr lang="en-US" sz="4400" dirty="0"/>
          </a:p>
        </p:txBody>
      </p:sp>
      <p:sp>
        <p:nvSpPr>
          <p:cNvPr id="3" name="Content Placeholder 2"/>
          <p:cNvSpPr>
            <a:spLocks noGrp="1"/>
          </p:cNvSpPr>
          <p:nvPr>
            <p:ph sz="quarter" idx="1"/>
          </p:nvPr>
        </p:nvSpPr>
        <p:spPr>
          <a:xfrm>
            <a:off x="301752" y="1524000"/>
            <a:ext cx="8503920" cy="5867400"/>
          </a:xfrm>
        </p:spPr>
        <p:txBody>
          <a:bodyPr>
            <a:normAutofit fontScale="32500" lnSpcReduction="20000"/>
          </a:bodyPr>
          <a:lstStyle/>
          <a:p>
            <a:r>
              <a:rPr lang="en-US" sz="7400" dirty="0" smtClean="0"/>
              <a:t>New Science:  The Germ Theory</a:t>
            </a:r>
          </a:p>
          <a:p>
            <a:pPr lvl="1"/>
            <a:r>
              <a:rPr lang="en-US" sz="7400" dirty="0" smtClean="0"/>
              <a:t>John Snow – removed the pump handle, ended  epidemic</a:t>
            </a:r>
          </a:p>
          <a:p>
            <a:pPr lvl="1"/>
            <a:r>
              <a:rPr lang="en-US" sz="7400" dirty="0" smtClean="0"/>
              <a:t>Louis Pasteur -  germs  cause  disease</a:t>
            </a:r>
          </a:p>
          <a:p>
            <a:pPr lvl="1"/>
            <a:r>
              <a:rPr lang="en-US" sz="7400" dirty="0" smtClean="0"/>
              <a:t>Robert Koch -  identified  cholera </a:t>
            </a:r>
            <a:r>
              <a:rPr lang="en-US" sz="7400" dirty="0" smtClean="0"/>
              <a:t>bacillus</a:t>
            </a:r>
          </a:p>
          <a:p>
            <a:pPr lvl="1">
              <a:buNone/>
            </a:pPr>
            <a:endParaRPr lang="en-US" sz="7400" dirty="0" smtClean="0"/>
          </a:p>
          <a:p>
            <a:r>
              <a:rPr lang="en-US" sz="7400" dirty="0" smtClean="0"/>
              <a:t>New Techniques</a:t>
            </a:r>
          </a:p>
          <a:p>
            <a:pPr lvl="1"/>
            <a:r>
              <a:rPr lang="en-US" sz="7400" dirty="0" smtClean="0"/>
              <a:t>Public </a:t>
            </a:r>
            <a:r>
              <a:rPr lang="en-US" sz="7400" dirty="0" err="1" smtClean="0"/>
              <a:t>hygeine</a:t>
            </a:r>
            <a:r>
              <a:rPr lang="en-US" sz="7400" dirty="0" smtClean="0"/>
              <a:t>  measures to prevent exposure</a:t>
            </a:r>
          </a:p>
          <a:p>
            <a:pPr lvl="1"/>
            <a:r>
              <a:rPr lang="en-US" sz="7400" dirty="0" smtClean="0"/>
              <a:t>Vaccinations to prevent contagion</a:t>
            </a:r>
          </a:p>
          <a:p>
            <a:pPr lvl="1"/>
            <a:r>
              <a:rPr lang="en-US" sz="7400" dirty="0" smtClean="0"/>
              <a:t>Antibiotics to cure infection</a:t>
            </a:r>
          </a:p>
          <a:p>
            <a:pPr lvl="1">
              <a:buNone/>
            </a:pPr>
            <a:endParaRPr lang="en-US" sz="7400" dirty="0" smtClean="0"/>
          </a:p>
          <a:p>
            <a:r>
              <a:rPr lang="en-US" sz="7400" dirty="0" smtClean="0"/>
              <a:t>Political Action</a:t>
            </a:r>
          </a:p>
          <a:p>
            <a:pPr lvl="1"/>
            <a:r>
              <a:rPr lang="en-US" sz="7400" dirty="0" smtClean="0"/>
              <a:t>Legislation</a:t>
            </a:r>
          </a:p>
          <a:p>
            <a:pPr lvl="1"/>
            <a:r>
              <a:rPr lang="en-US" sz="7400" dirty="0" smtClean="0"/>
              <a:t>Public health infrastructure</a:t>
            </a:r>
          </a:p>
          <a:p>
            <a:pPr lvl="1"/>
            <a:endParaRPr lang="en-US" sz="7400" dirty="0" smtClean="0"/>
          </a:p>
          <a:p>
            <a:pPr lvl="1"/>
            <a:endParaRPr lang="en-US" sz="7400" dirty="0" smtClean="0"/>
          </a:p>
          <a:p>
            <a:pPr lvl="1"/>
            <a:endParaRPr lang="en-US" dirty="0" smtClean="0"/>
          </a:p>
          <a:p>
            <a:pPr lvl="1"/>
            <a:endParaRPr lang="en-US" dirty="0" smtClean="0"/>
          </a:p>
          <a:p>
            <a:pPr>
              <a:buNone/>
            </a:pP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4400" dirty="0" smtClean="0"/>
              <a:t>Trauma as a Public Health Issue</a:t>
            </a:r>
            <a:endParaRPr lang="en-US" sz="4400" dirty="0"/>
          </a:p>
        </p:txBody>
      </p:sp>
      <p:sp>
        <p:nvSpPr>
          <p:cNvPr id="3" name="Content Placeholder 2"/>
          <p:cNvSpPr>
            <a:spLocks noGrp="1"/>
          </p:cNvSpPr>
          <p:nvPr>
            <p:ph sz="quarter" idx="1"/>
          </p:nvPr>
        </p:nvSpPr>
        <p:spPr>
          <a:xfrm>
            <a:off x="301752" y="1524000"/>
            <a:ext cx="8503920" cy="5334000"/>
          </a:xfrm>
        </p:spPr>
        <p:txBody>
          <a:bodyPr>
            <a:normAutofit/>
          </a:bodyPr>
          <a:lstStyle/>
          <a:p>
            <a:r>
              <a:rPr lang="en-US" sz="2400" dirty="0" smtClean="0"/>
              <a:t>Germ theory </a:t>
            </a:r>
          </a:p>
          <a:p>
            <a:pPr lvl="1"/>
            <a:r>
              <a:rPr lang="en-US" sz="2400" dirty="0" smtClean="0"/>
              <a:t>Epidemiology: trauma as contagious disease</a:t>
            </a:r>
          </a:p>
          <a:p>
            <a:pPr lvl="1"/>
            <a:r>
              <a:rPr lang="en-US" sz="2400" dirty="0" smtClean="0"/>
              <a:t>ACE:  trauma as causal agent in range of social conditions</a:t>
            </a:r>
          </a:p>
          <a:p>
            <a:pPr lvl="1"/>
            <a:r>
              <a:rPr lang="en-US" sz="2400" dirty="0" smtClean="0"/>
              <a:t>Neurobiological mechanisms underlying impact  </a:t>
            </a:r>
          </a:p>
          <a:p>
            <a:r>
              <a:rPr lang="en-US" sz="2400" dirty="0" smtClean="0"/>
              <a:t>New Techniques</a:t>
            </a:r>
          </a:p>
          <a:p>
            <a:pPr lvl="1"/>
            <a:r>
              <a:rPr lang="en-US" sz="2400" dirty="0" smtClean="0"/>
              <a:t>Violence prevention to reduce exposure </a:t>
            </a:r>
          </a:p>
          <a:p>
            <a:pPr lvl="1"/>
            <a:r>
              <a:rPr lang="en-US" sz="2400" dirty="0" smtClean="0"/>
              <a:t>Secondary prevention  to reduce contagion</a:t>
            </a:r>
          </a:p>
          <a:p>
            <a:pPr lvl="1"/>
            <a:r>
              <a:rPr lang="en-US" sz="2400" dirty="0" smtClean="0"/>
              <a:t>Treatment </a:t>
            </a:r>
          </a:p>
          <a:p>
            <a:r>
              <a:rPr lang="en-US" sz="2400" dirty="0" smtClean="0"/>
              <a:t>Political Action</a:t>
            </a:r>
          </a:p>
          <a:p>
            <a:pPr lvl="1"/>
            <a:r>
              <a:rPr lang="en-US" sz="2400" dirty="0" smtClean="0"/>
              <a:t>Legislation to reduce violence</a:t>
            </a:r>
          </a:p>
          <a:p>
            <a:pPr lvl="1"/>
            <a:r>
              <a:rPr lang="en-US" sz="2400" dirty="0" smtClean="0"/>
              <a:t>Infrastructure to support trauma informed care</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Public Health Focus on Trauma</a:t>
            </a:r>
            <a:endParaRPr lang="en-US" sz="4400" dirty="0"/>
          </a:p>
        </p:txBody>
      </p:sp>
      <p:sp>
        <p:nvSpPr>
          <p:cNvPr id="4" name="Content Placeholder 3"/>
          <p:cNvSpPr>
            <a:spLocks noGrp="1"/>
          </p:cNvSpPr>
          <p:nvPr>
            <p:ph sz="half" idx="2"/>
          </p:nvPr>
        </p:nvSpPr>
        <p:spPr>
          <a:xfrm>
            <a:off x="4800600" y="1600200"/>
            <a:ext cx="4038600" cy="4453128"/>
          </a:xfrm>
        </p:spPr>
        <p:txBody>
          <a:bodyPr>
            <a:normAutofit lnSpcReduction="10000"/>
          </a:bodyPr>
          <a:lstStyle/>
          <a:p>
            <a:r>
              <a:rPr lang="en-US" sz="3600" dirty="0" smtClean="0"/>
              <a:t>Universal precautions</a:t>
            </a:r>
          </a:p>
          <a:p>
            <a:r>
              <a:rPr lang="en-US" sz="3600" dirty="0" smtClean="0"/>
              <a:t>Psychosocial context</a:t>
            </a:r>
            <a:endParaRPr lang="en-US" sz="3600" dirty="0" smtClean="0"/>
          </a:p>
          <a:p>
            <a:r>
              <a:rPr lang="en-US" sz="3600" dirty="0" smtClean="0"/>
              <a:t>Resilience &amp;  prevention</a:t>
            </a:r>
          </a:p>
          <a:p>
            <a:r>
              <a:rPr lang="en-US" sz="3600" dirty="0" smtClean="0"/>
              <a:t>Trauma-informed </a:t>
            </a:r>
            <a:r>
              <a:rPr lang="en-US" sz="3600" dirty="0" smtClean="0"/>
              <a:t>care</a:t>
            </a:r>
          </a:p>
          <a:p>
            <a:endParaRPr lang="en-US" sz="3600" dirty="0"/>
          </a:p>
        </p:txBody>
      </p:sp>
      <p:pic>
        <p:nvPicPr>
          <p:cNvPr id="5" name="Picture 5" descr="somali Utah%20Bantu%20Family"/>
          <p:cNvPicPr>
            <a:picLocks noGrp="1" noChangeAspect="1" noChangeArrowheads="1"/>
          </p:cNvPicPr>
          <p:nvPr>
            <p:ph sz="half" idx="1"/>
          </p:nvPr>
        </p:nvPicPr>
        <p:blipFill>
          <a:blip r:embed="rId3" cstate="print">
            <a:lum bright="6000" contrast="18000"/>
          </a:blip>
          <a:srcRect t="7398" b="8195"/>
          <a:stretch>
            <a:fillRect/>
          </a:stretch>
        </p:blipFill>
        <p:spPr>
          <a:xfrm>
            <a:off x="304800" y="1371600"/>
            <a:ext cx="4191000" cy="5102087"/>
          </a:xfrm>
          <a:noFill/>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400" dirty="0" smtClean="0"/>
              <a:t>Types of Trauma</a:t>
            </a:r>
            <a:endParaRPr lang="en-US" sz="4400" dirty="0"/>
          </a:p>
        </p:txBody>
      </p:sp>
      <p:sp>
        <p:nvSpPr>
          <p:cNvPr id="6" name="Content Placeholder 5"/>
          <p:cNvSpPr>
            <a:spLocks noGrp="1"/>
          </p:cNvSpPr>
          <p:nvPr>
            <p:ph sz="half" idx="1"/>
          </p:nvPr>
        </p:nvSpPr>
        <p:spPr/>
        <p:txBody>
          <a:bodyPr>
            <a:normAutofit/>
          </a:bodyPr>
          <a:lstStyle/>
          <a:p>
            <a:r>
              <a:rPr lang="en-US" sz="3200" dirty="0" smtClean="0"/>
              <a:t>War</a:t>
            </a:r>
          </a:p>
          <a:p>
            <a:r>
              <a:rPr lang="en-US" sz="3200" dirty="0" smtClean="0"/>
              <a:t>Oppression</a:t>
            </a:r>
          </a:p>
          <a:p>
            <a:r>
              <a:rPr lang="en-US" sz="3200" dirty="0" smtClean="0"/>
              <a:t>Occupation </a:t>
            </a:r>
          </a:p>
          <a:p>
            <a:r>
              <a:rPr lang="en-US" sz="3200" dirty="0" smtClean="0"/>
              <a:t>Cultural change</a:t>
            </a:r>
          </a:p>
          <a:p>
            <a:r>
              <a:rPr lang="en-US" sz="3200" dirty="0" smtClean="0"/>
              <a:t>Natural disaster</a:t>
            </a:r>
          </a:p>
          <a:p>
            <a:r>
              <a:rPr lang="en-US" sz="3200" dirty="0" smtClean="0"/>
              <a:t>Interpersonal  violence</a:t>
            </a:r>
          </a:p>
          <a:p>
            <a:r>
              <a:rPr lang="en-US" sz="3200" dirty="0" smtClean="0"/>
              <a:t>Racism, poverty</a:t>
            </a:r>
            <a:endParaRPr lang="en-US" sz="3200" dirty="0"/>
          </a:p>
        </p:txBody>
      </p:sp>
      <p:pic>
        <p:nvPicPr>
          <p:cNvPr id="8" name="Content Placeholder 5" descr="SeparationWall_sized.jpg"/>
          <p:cNvPicPr>
            <a:picLocks noGrp="1" noChangeAspect="1"/>
          </p:cNvPicPr>
          <p:nvPr>
            <p:ph sz="half" idx="2"/>
          </p:nvPr>
        </p:nvPicPr>
        <p:blipFill>
          <a:blip r:embed="rId3" cstate="print"/>
          <a:srcRect l="9434" r="15094"/>
          <a:stretch>
            <a:fillRect/>
          </a:stretch>
        </p:blipFill>
        <p:spPr>
          <a:xfrm>
            <a:off x="4580147" y="1600200"/>
            <a:ext cx="4447396" cy="4419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War as a Psychosocial Trauma</a:t>
            </a:r>
            <a:endParaRPr lang="en-US" sz="4400" dirty="0"/>
          </a:p>
        </p:txBody>
      </p:sp>
      <p:sp>
        <p:nvSpPr>
          <p:cNvPr id="3" name="Content Placeholder 2"/>
          <p:cNvSpPr>
            <a:spLocks noGrp="1"/>
          </p:cNvSpPr>
          <p:nvPr>
            <p:ph sz="quarter" idx="1"/>
          </p:nvPr>
        </p:nvSpPr>
        <p:spPr>
          <a:xfrm>
            <a:off x="301752" y="1527048"/>
            <a:ext cx="8503920" cy="5330952"/>
          </a:xfrm>
        </p:spPr>
        <p:txBody>
          <a:bodyPr>
            <a:normAutofit lnSpcReduction="10000"/>
          </a:bodyPr>
          <a:lstStyle/>
          <a:p>
            <a:pPr>
              <a:buNone/>
            </a:pPr>
            <a:r>
              <a:rPr lang="en-US" dirty="0" smtClean="0"/>
              <a:t>“War affects a whole population not as individuals but as a totality, as a system”</a:t>
            </a:r>
          </a:p>
          <a:p>
            <a:pPr>
              <a:buNone/>
            </a:pPr>
            <a:endParaRPr lang="en-US" dirty="0" smtClean="0"/>
          </a:p>
          <a:p>
            <a:pPr>
              <a:buNone/>
            </a:pPr>
            <a:r>
              <a:rPr lang="en-US" dirty="0" smtClean="0"/>
              <a:t>“War causes the corruption of institutions, the destruction of a country’s natural resources, and helps to bring about the loss of national sovereignty, growing militarization, and the acceptance of violence as part of daily life.”</a:t>
            </a:r>
          </a:p>
          <a:p>
            <a:pPr>
              <a:buNone/>
            </a:pPr>
            <a:endParaRPr lang="en-US" dirty="0" smtClean="0"/>
          </a:p>
          <a:p>
            <a:pPr>
              <a:buNone/>
            </a:pPr>
            <a:r>
              <a:rPr lang="en-US" dirty="0" smtClean="0"/>
              <a:t>“Even after the peace accords are signed, violence  continues to be an everyday experience.”</a:t>
            </a:r>
            <a:endParaRPr lang="en-US" dirty="0" smtClean="0"/>
          </a:p>
          <a:p>
            <a:pPr>
              <a:buNone/>
            </a:pPr>
            <a:r>
              <a:rPr lang="en-US" dirty="0" smtClean="0"/>
              <a:t>	</a:t>
            </a:r>
            <a:r>
              <a:rPr lang="en-US" dirty="0" smtClean="0"/>
              <a:t>			Ignacio Martin-</a:t>
            </a:r>
            <a:r>
              <a:rPr lang="en-US" dirty="0" err="1" smtClean="0"/>
              <a:t>Baro</a:t>
            </a:r>
            <a:r>
              <a:rPr lang="en-US" dirty="0" smtClean="0"/>
              <a:t>, El Salvador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066800"/>
          </a:xfrm>
        </p:spPr>
        <p:txBody>
          <a:bodyPr>
            <a:noAutofit/>
          </a:bodyPr>
          <a:lstStyle/>
          <a:p>
            <a:pPr eaLnBrk="1" hangingPunct="1"/>
            <a:r>
              <a:rPr lang="en-US" sz="4800" dirty="0" smtClean="0"/>
              <a:t>Vulnerable Populations</a:t>
            </a:r>
          </a:p>
        </p:txBody>
      </p:sp>
      <p:sp>
        <p:nvSpPr>
          <p:cNvPr id="7171" name="Content Placeholder 2"/>
          <p:cNvSpPr>
            <a:spLocks noGrp="1"/>
          </p:cNvSpPr>
          <p:nvPr>
            <p:ph sz="half" idx="1"/>
          </p:nvPr>
        </p:nvSpPr>
        <p:spPr>
          <a:xfrm>
            <a:off x="304800" y="1447800"/>
            <a:ext cx="4191000" cy="5410200"/>
          </a:xfrm>
        </p:spPr>
        <p:txBody>
          <a:bodyPr>
            <a:normAutofit/>
          </a:bodyPr>
          <a:lstStyle/>
          <a:p>
            <a:pPr eaLnBrk="1" hangingPunct="1"/>
            <a:r>
              <a:rPr lang="en-US" sz="2900" dirty="0" smtClean="0"/>
              <a:t>Women &amp; children</a:t>
            </a:r>
          </a:p>
          <a:p>
            <a:pPr eaLnBrk="1" hangingPunct="1"/>
            <a:r>
              <a:rPr lang="en-US" sz="2900" dirty="0" smtClean="0"/>
              <a:t>Minority ethnic groups</a:t>
            </a:r>
          </a:p>
          <a:p>
            <a:pPr eaLnBrk="1" hangingPunct="1"/>
            <a:r>
              <a:rPr lang="en-US" sz="2900" dirty="0" smtClean="0"/>
              <a:t>People with disabilities</a:t>
            </a:r>
          </a:p>
          <a:p>
            <a:pPr eaLnBrk="1" hangingPunct="1"/>
            <a:r>
              <a:rPr lang="en-US" sz="2900" dirty="0" smtClean="0"/>
              <a:t>Veterans</a:t>
            </a:r>
          </a:p>
          <a:p>
            <a:pPr eaLnBrk="1" hangingPunct="1"/>
            <a:r>
              <a:rPr lang="en-US" sz="2900" dirty="0" smtClean="0"/>
              <a:t>Refugees &amp; immigrants</a:t>
            </a:r>
          </a:p>
          <a:p>
            <a:pPr eaLnBrk="1" hangingPunct="1"/>
            <a:r>
              <a:rPr lang="en-US" sz="2900" dirty="0" smtClean="0"/>
              <a:t>People </a:t>
            </a:r>
            <a:r>
              <a:rPr lang="en-US" sz="2900" dirty="0" smtClean="0"/>
              <a:t>in institutions</a:t>
            </a:r>
          </a:p>
          <a:p>
            <a:pPr eaLnBrk="1" hangingPunct="1">
              <a:buNone/>
            </a:pPr>
            <a:endParaRPr lang="en-US" sz="2800" dirty="0" smtClean="0"/>
          </a:p>
        </p:txBody>
      </p:sp>
      <p:pic>
        <p:nvPicPr>
          <p:cNvPr id="7172" name="Picture 2053" descr="AfghanRefugeeChildren"/>
          <p:cNvPicPr>
            <a:picLocks noGrp="1" noChangeAspect="1" noChangeArrowheads="1"/>
          </p:cNvPicPr>
          <p:nvPr>
            <p:ph sz="half" idx="2"/>
          </p:nvPr>
        </p:nvPicPr>
        <p:blipFill>
          <a:blip r:embed="rId3" cstate="print"/>
          <a:srcRect/>
          <a:stretch>
            <a:fillRect/>
          </a:stretch>
        </p:blipFill>
        <p:spPr>
          <a:xfrm>
            <a:off x="4648200" y="1371600"/>
            <a:ext cx="4495800" cy="5105400"/>
          </a:xfr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731</TotalTime>
  <Words>2231</Words>
  <Application>Microsoft Office PowerPoint</Application>
  <PresentationFormat>On-screen Show (4:3)</PresentationFormat>
  <Paragraphs>185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Trauma  and Healthy Communities</vt:lpstr>
      <vt:lpstr>Changing Perspective on Trauma</vt:lpstr>
      <vt:lpstr>Public Health Revolution</vt:lpstr>
      <vt:lpstr>What Changed?</vt:lpstr>
      <vt:lpstr>Trauma as a Public Health Issue</vt:lpstr>
      <vt:lpstr>Public Health Focus on Trauma</vt:lpstr>
      <vt:lpstr>Types of Trauma</vt:lpstr>
      <vt:lpstr>War as a Psychosocial Trauma</vt:lpstr>
      <vt:lpstr>Vulnerable Populations</vt:lpstr>
      <vt:lpstr>Understanding Resilience</vt:lpstr>
      <vt:lpstr>Youth Resilience:  Preventing Contagion</vt:lpstr>
      <vt:lpstr>Trauma in Context: Priority Concerns</vt:lpstr>
      <vt:lpstr>Trauma Informed Communities</vt:lpstr>
      <vt:lpstr>Trauma Informed Communities</vt:lpstr>
      <vt:lpstr>Trauma-Informed Communities</vt:lpstr>
      <vt:lpstr>Developing Natural Leaders</vt:lpstr>
      <vt:lpstr>Slide 17</vt:lpstr>
      <vt:lpstr>Using Cultural Resources</vt:lpstr>
      <vt:lpstr>Staff &amp; Organizational Trauma</vt:lpstr>
      <vt:lpstr>Summary:  Public Health Approach</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Healthy Communities</dc:title>
  <dc:creator>Andrea Blanch</dc:creator>
  <cp:lastModifiedBy>Andrea Blanch</cp:lastModifiedBy>
  <cp:revision>6</cp:revision>
  <dcterms:created xsi:type="dcterms:W3CDTF">2010-09-21T15:53:36Z</dcterms:created>
  <dcterms:modified xsi:type="dcterms:W3CDTF">2010-09-23T22:07:05Z</dcterms:modified>
</cp:coreProperties>
</file>